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FD2F0C48-0418-4884-98D5-030A8A50909F}"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D2F0C48-0418-4884-98D5-030A8A50909F}"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FD2F0C48-0418-4884-98D5-030A8A50909F}"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E8B97E16-666B-497F-AEE1-98D5F9309055}" type="datetimeFigureOut">
              <a:rPr lang="ar-IQ" smtClean="0"/>
              <a:t>13/09/1441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D2F0C48-0418-4884-98D5-030A8A50909F}"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8B97E16-666B-497F-AEE1-98D5F9309055}" type="datetimeFigureOut">
              <a:rPr lang="ar-IQ" smtClean="0"/>
              <a:t>13/09/1441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D2F0C48-0418-4884-98D5-030A8A50909F}"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197620"/>
            <a:ext cx="8352928" cy="4339650"/>
          </a:xfrm>
          <a:prstGeom prst="rect">
            <a:avLst/>
          </a:prstGeom>
        </p:spPr>
        <p:txBody>
          <a:bodyPr wrap="square">
            <a:spAutoFit/>
          </a:bodyPr>
          <a:lstStyle/>
          <a:p>
            <a:pPr algn="ctr"/>
            <a:r>
              <a:rPr lang="ar-IQ" sz="2800" b="1" u="sng" dirty="0">
                <a:latin typeface="Times New Roman"/>
                <a:ea typeface="Times New Roman"/>
              </a:rPr>
              <a:t>تربية النبات</a:t>
            </a:r>
            <a:r>
              <a:rPr lang="ar-IQ" sz="2800" b="1" dirty="0">
                <a:latin typeface="Times New Roman"/>
                <a:ea typeface="Times New Roman"/>
              </a:rPr>
              <a:t> </a:t>
            </a:r>
            <a:r>
              <a:rPr lang="ar-IQ" sz="2400" b="1" dirty="0">
                <a:latin typeface="Times New Roman"/>
                <a:ea typeface="Times New Roman"/>
              </a:rPr>
              <a:t>:</a:t>
            </a:r>
            <a:r>
              <a:rPr lang="ar-IQ" sz="2000" b="1" dirty="0">
                <a:latin typeface="Times New Roman"/>
                <a:ea typeface="Times New Roman"/>
              </a:rPr>
              <a:t>- </a:t>
            </a:r>
            <a:r>
              <a:rPr lang="en-US" sz="2000" b="1" dirty="0">
                <a:latin typeface="Times New Roman"/>
                <a:ea typeface="Times New Roman"/>
              </a:rPr>
              <a:t>Plant Breeding</a:t>
            </a:r>
            <a:r>
              <a:rPr lang="ar-SA" sz="2000" b="1" dirty="0">
                <a:latin typeface="Times New Roman"/>
                <a:ea typeface="Times New Roman"/>
              </a:rPr>
              <a:t>    </a:t>
            </a:r>
            <a:endParaRPr lang="en-US" dirty="0">
              <a:latin typeface="Times New Roman"/>
              <a:ea typeface="Times New Roman"/>
            </a:endParaRPr>
          </a:p>
          <a:p>
            <a:pPr algn="ctr"/>
            <a:r>
              <a:rPr lang="ar-SA" sz="2800" b="1" dirty="0">
                <a:latin typeface="Times New Roman"/>
                <a:ea typeface="Times New Roman"/>
              </a:rPr>
              <a:t>                                   </a:t>
            </a:r>
            <a:endParaRPr lang="en-US" sz="2400" dirty="0">
              <a:latin typeface="Times New Roman"/>
              <a:ea typeface="Times New Roman"/>
            </a:endParaRPr>
          </a:p>
          <a:p>
            <a:pPr algn="just"/>
            <a:r>
              <a:rPr lang="ar-SA" sz="2800" b="1" u="sng" dirty="0">
                <a:latin typeface="Times New Roman"/>
                <a:ea typeface="Times New Roman"/>
              </a:rPr>
              <a:t>علم تربية النبات</a:t>
            </a:r>
            <a:r>
              <a:rPr lang="ar-SA" sz="2800" b="1" dirty="0">
                <a:latin typeface="Times New Roman"/>
                <a:ea typeface="Times New Roman"/>
              </a:rPr>
              <a:t> </a:t>
            </a:r>
            <a:r>
              <a:rPr lang="ar-SA" sz="2400" b="1" dirty="0">
                <a:latin typeface="Times New Roman"/>
                <a:ea typeface="Times New Roman"/>
              </a:rPr>
              <a:t>:- هو احد العلوم الزراعية المهمة والذي يبحث في تحسين نباتات المحاصيل ذات العلاقة المباشرة بغذاء الانسان او هو علم تحسين او تغيير التركيب الوراثي للنبات مما يعمل على تحسين خواص وصفات النباتات ويعتبر هذا العلم حقلا مهما </a:t>
            </a:r>
            <a:r>
              <a:rPr lang="ar-SA" sz="2400" b="1" dirty="0" err="1">
                <a:latin typeface="Times New Roman"/>
                <a:ea typeface="Times New Roman"/>
              </a:rPr>
              <a:t>لأستنباط</a:t>
            </a:r>
            <a:r>
              <a:rPr lang="ar-SA" sz="2400" b="1" dirty="0">
                <a:latin typeface="Times New Roman"/>
                <a:ea typeface="Times New Roman"/>
              </a:rPr>
              <a:t> الاصناف المحسنة وقد عمل هذا العلم على تحقيق الكثير من الانجازات منها زيادة الانتاج وانتاج محاصيل جديدة ومحاصيل مقاومة للإصابات الحشرية والمرضية كما عمل على تحسين الخواص النوعية للنباتات وان لعمل التربية ارتباطا وثيقا مع العلوم الاخرى مثل (الوراثة والخلية و البيئة وغيرها). ويعتمد علم التربية اعتمادا  وثيقا على علم الوراثة اذ يعرف على انه علم أدارة التباين الوراثي بحيث يلبي أهداف انتاجية او نوعية في محصول معين.</a:t>
            </a:r>
            <a:endParaRPr lang="en-US" sz="2400" dirty="0">
              <a:effectLst/>
              <a:latin typeface="Times New Roman"/>
              <a:ea typeface="Times New Roman"/>
            </a:endParaRPr>
          </a:p>
        </p:txBody>
      </p:sp>
    </p:spTree>
    <p:extLst>
      <p:ext uri="{BB962C8B-B14F-4D97-AF65-F5344CB8AC3E}">
        <p14:creationId xmlns:p14="http://schemas.microsoft.com/office/powerpoint/2010/main" val="331224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 y="1258888"/>
            <a:ext cx="8589963" cy="434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265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96753"/>
            <a:ext cx="8424936" cy="3231654"/>
          </a:xfrm>
          <a:prstGeom prst="rect">
            <a:avLst/>
          </a:prstGeom>
        </p:spPr>
        <p:txBody>
          <a:bodyPr wrap="square">
            <a:spAutoFit/>
          </a:bodyPr>
          <a:lstStyle/>
          <a:p>
            <a:r>
              <a:rPr lang="ar-IQ" sz="4400" b="1" u="sng" dirty="0">
                <a:latin typeface="Times New Roman"/>
                <a:ea typeface="Times New Roman"/>
                <a:cs typeface="Simplified Arabic"/>
              </a:rPr>
              <a:t>أهداف تربية النبات</a:t>
            </a:r>
            <a:r>
              <a:rPr lang="ar-IQ" sz="4400" b="1" dirty="0">
                <a:latin typeface="Times New Roman"/>
                <a:ea typeface="Times New Roman"/>
                <a:cs typeface="Simplified Arabic"/>
              </a:rPr>
              <a:t> </a:t>
            </a:r>
            <a:r>
              <a:rPr lang="ar-IQ" sz="4000" b="1" dirty="0">
                <a:latin typeface="Times New Roman"/>
                <a:ea typeface="Times New Roman"/>
                <a:cs typeface="Simplified Arabic"/>
              </a:rPr>
              <a:t>:-</a:t>
            </a:r>
            <a:endParaRPr lang="en-US" sz="4000" dirty="0">
              <a:latin typeface="Times New Roman"/>
              <a:ea typeface="Times New Roman"/>
            </a:endParaRPr>
          </a:p>
          <a:p>
            <a:r>
              <a:rPr lang="ar-IQ" sz="4000" b="1" dirty="0">
                <a:latin typeface="Times New Roman"/>
                <a:ea typeface="Times New Roman"/>
                <a:cs typeface="Simplified Arabic"/>
              </a:rPr>
              <a:t>1- زيادة الانتاج   </a:t>
            </a:r>
            <a:endParaRPr lang="ar-IQ" sz="4000" b="1" dirty="0" smtClean="0">
              <a:latin typeface="Times New Roman"/>
              <a:ea typeface="Times New Roman"/>
              <a:cs typeface="Simplified Arabic"/>
            </a:endParaRPr>
          </a:p>
          <a:p>
            <a:r>
              <a:rPr lang="ar-IQ" sz="4000" b="1" dirty="0" smtClean="0">
                <a:latin typeface="Times New Roman"/>
                <a:ea typeface="Times New Roman"/>
                <a:cs typeface="Simplified Arabic"/>
              </a:rPr>
              <a:t> </a:t>
            </a:r>
            <a:r>
              <a:rPr lang="ar-IQ" sz="4000" b="1" dirty="0">
                <a:latin typeface="Times New Roman"/>
                <a:ea typeface="Times New Roman"/>
                <a:cs typeface="Simplified Arabic"/>
              </a:rPr>
              <a:t>2- تحسين النوعية  </a:t>
            </a:r>
            <a:endParaRPr lang="ar-IQ" sz="4000" b="1" dirty="0" smtClean="0">
              <a:latin typeface="Times New Roman"/>
              <a:ea typeface="Times New Roman"/>
              <a:cs typeface="Simplified Arabic"/>
            </a:endParaRPr>
          </a:p>
          <a:p>
            <a:r>
              <a:rPr lang="ar-IQ" sz="4000" b="1" dirty="0" smtClean="0">
                <a:latin typeface="Times New Roman"/>
                <a:ea typeface="Times New Roman"/>
                <a:cs typeface="Simplified Arabic"/>
              </a:rPr>
              <a:t>3- </a:t>
            </a:r>
            <a:r>
              <a:rPr lang="ar-IQ" sz="4000" b="1" dirty="0">
                <a:latin typeface="Times New Roman"/>
                <a:ea typeface="Times New Roman"/>
                <a:cs typeface="Simplified Arabic"/>
              </a:rPr>
              <a:t>المقاومة للأمراض والحشرات </a:t>
            </a:r>
            <a:endParaRPr lang="ar-IQ" sz="4000" b="1" dirty="0" smtClean="0">
              <a:latin typeface="Times New Roman"/>
              <a:ea typeface="Times New Roman"/>
              <a:cs typeface="Simplified Arabic"/>
            </a:endParaRPr>
          </a:p>
          <a:p>
            <a:r>
              <a:rPr lang="ar-IQ" sz="4000" b="1" dirty="0" smtClean="0">
                <a:latin typeface="Times New Roman"/>
                <a:ea typeface="Times New Roman"/>
                <a:cs typeface="Simplified Arabic"/>
              </a:rPr>
              <a:t>4- </a:t>
            </a:r>
            <a:r>
              <a:rPr lang="ar-IQ" sz="4000" b="1" dirty="0">
                <a:latin typeface="Times New Roman"/>
                <a:ea typeface="Times New Roman"/>
                <a:cs typeface="Simplified Arabic"/>
              </a:rPr>
              <a:t>التربية لصفات خاصة </a:t>
            </a:r>
            <a:r>
              <a:rPr lang="ar-IQ" b="1" dirty="0">
                <a:latin typeface="Times New Roman"/>
                <a:ea typeface="Times New Roman"/>
                <a:cs typeface="Simplified Arabic"/>
              </a:rPr>
              <a:t>.</a:t>
            </a:r>
            <a:endParaRPr lang="en-US" dirty="0">
              <a:effectLst/>
              <a:latin typeface="Times New Roman"/>
              <a:ea typeface="Times New Roman"/>
            </a:endParaRPr>
          </a:p>
        </p:txBody>
      </p:sp>
    </p:spTree>
    <p:extLst>
      <p:ext uri="{BB962C8B-B14F-4D97-AF65-F5344CB8AC3E}">
        <p14:creationId xmlns:p14="http://schemas.microsoft.com/office/powerpoint/2010/main" val="40384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166843"/>
            <a:ext cx="8280920" cy="4832092"/>
          </a:xfrm>
          <a:prstGeom prst="rect">
            <a:avLst/>
          </a:prstGeom>
        </p:spPr>
        <p:txBody>
          <a:bodyPr wrap="square">
            <a:spAutoFit/>
          </a:bodyPr>
          <a:lstStyle/>
          <a:p>
            <a:r>
              <a:rPr lang="ar-SA" sz="2800" b="1" u="sng" dirty="0">
                <a:latin typeface="Times New Roman"/>
                <a:ea typeface="Times New Roman"/>
              </a:rPr>
              <a:t>بعض انجازات علم التربية</a:t>
            </a:r>
            <a:r>
              <a:rPr lang="ar-SA" sz="2800" b="1" dirty="0">
                <a:latin typeface="Times New Roman"/>
                <a:ea typeface="Times New Roman"/>
              </a:rPr>
              <a:t> :-</a:t>
            </a:r>
            <a:endParaRPr lang="en-US" sz="2800" dirty="0">
              <a:latin typeface="Times New Roman"/>
              <a:ea typeface="Times New Roman"/>
            </a:endParaRPr>
          </a:p>
          <a:p>
            <a:r>
              <a:rPr lang="ar-SA" sz="2800" b="1" dirty="0">
                <a:latin typeface="Times New Roman"/>
                <a:ea typeface="Times New Roman"/>
              </a:rPr>
              <a:t>1- </a:t>
            </a:r>
            <a:r>
              <a:rPr lang="ar-SA" sz="2800" b="1" u="sng" dirty="0">
                <a:latin typeface="Times New Roman"/>
                <a:ea typeface="Times New Roman"/>
              </a:rPr>
              <a:t>التوسع في المساحة المزروعة</a:t>
            </a:r>
            <a:r>
              <a:rPr lang="ar-SA" sz="2800" b="1" dirty="0">
                <a:latin typeface="Times New Roman"/>
                <a:ea typeface="Times New Roman"/>
              </a:rPr>
              <a:t> :- ان استنباط اصناف ذات </a:t>
            </a:r>
            <a:r>
              <a:rPr lang="ar-SA" sz="2800" b="1" dirty="0" err="1" smtClean="0">
                <a:latin typeface="Times New Roman"/>
                <a:ea typeface="Times New Roman"/>
              </a:rPr>
              <a:t>اقلمة</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 </a:t>
            </a:r>
            <a:r>
              <a:rPr lang="ar-SA" sz="2800" b="1" dirty="0">
                <a:latin typeface="Times New Roman"/>
                <a:ea typeface="Times New Roman"/>
              </a:rPr>
              <a:t>لمناطق زراعية جديدة يقود الى التوسع في زراعة المحصول في </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مناطق</a:t>
            </a:r>
            <a:r>
              <a:rPr lang="ar-IQ" sz="2800" b="1" dirty="0" smtClean="0">
                <a:latin typeface="Times New Roman"/>
                <a:ea typeface="Times New Roman"/>
              </a:rPr>
              <a:t> </a:t>
            </a:r>
            <a:r>
              <a:rPr lang="ar-SA" sz="2800" b="1" dirty="0" smtClean="0">
                <a:latin typeface="Times New Roman"/>
                <a:ea typeface="Times New Roman"/>
              </a:rPr>
              <a:t>جديدة </a:t>
            </a:r>
            <a:r>
              <a:rPr lang="ar-SA" sz="2800" b="1" dirty="0">
                <a:latin typeface="Times New Roman"/>
                <a:ea typeface="Times New Roman"/>
              </a:rPr>
              <a:t>اذ اصبحت المحاصيل ذات مديات بيئية واسعة . </a:t>
            </a:r>
            <a:endParaRPr lang="en-US" sz="2800" dirty="0">
              <a:latin typeface="Times New Roman"/>
              <a:ea typeface="Times New Roman"/>
            </a:endParaRPr>
          </a:p>
          <a:p>
            <a:r>
              <a:rPr lang="ar-SA" sz="2800" b="1" dirty="0">
                <a:latin typeface="Times New Roman"/>
                <a:ea typeface="Times New Roman"/>
              </a:rPr>
              <a:t>2- </a:t>
            </a:r>
            <a:r>
              <a:rPr lang="ar-SA" sz="2800" b="1" u="sng" dirty="0">
                <a:latin typeface="Times New Roman"/>
                <a:ea typeface="Times New Roman"/>
              </a:rPr>
              <a:t>الزيادة في الحاصل</a:t>
            </a:r>
            <a:r>
              <a:rPr lang="ar-SA" sz="2800" b="1" dirty="0">
                <a:latin typeface="Times New Roman"/>
                <a:ea typeface="Times New Roman"/>
              </a:rPr>
              <a:t> .</a:t>
            </a:r>
            <a:endParaRPr lang="en-US" sz="2800" dirty="0">
              <a:latin typeface="Times New Roman"/>
              <a:ea typeface="Times New Roman"/>
            </a:endParaRPr>
          </a:p>
          <a:p>
            <a:r>
              <a:rPr lang="ar-SA" sz="2800" b="1" dirty="0">
                <a:latin typeface="Times New Roman"/>
                <a:ea typeface="Times New Roman"/>
              </a:rPr>
              <a:t>3- </a:t>
            </a:r>
            <a:r>
              <a:rPr lang="ar-SA" sz="2800" b="1" u="sng" dirty="0">
                <a:latin typeface="Times New Roman"/>
                <a:ea typeface="Times New Roman"/>
              </a:rPr>
              <a:t>تحسين نوعية المحصول</a:t>
            </a:r>
            <a:r>
              <a:rPr lang="ar-SA" sz="2800" b="1" dirty="0">
                <a:latin typeface="Times New Roman"/>
                <a:ea typeface="Times New Roman"/>
              </a:rPr>
              <a:t> :- اذ عمل مربوا النبات على </a:t>
            </a:r>
            <a:r>
              <a:rPr lang="ar-SA" sz="2800" b="1" dirty="0" smtClean="0">
                <a:latin typeface="Times New Roman"/>
                <a:ea typeface="Times New Roman"/>
              </a:rPr>
              <a:t>تحسين</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 </a:t>
            </a:r>
            <a:r>
              <a:rPr lang="ar-SA" sz="2800" b="1" dirty="0">
                <a:latin typeface="Times New Roman"/>
                <a:ea typeface="Times New Roman"/>
              </a:rPr>
              <a:t>الصفات النوعية للنبات مثل رفع نسبة الاحماض الامينية وبالتالي </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تحسين نوعية </a:t>
            </a:r>
            <a:r>
              <a:rPr lang="ar-SA" sz="2800" b="1" dirty="0">
                <a:latin typeface="Times New Roman"/>
                <a:ea typeface="Times New Roman"/>
              </a:rPr>
              <a:t>البروتين .</a:t>
            </a:r>
            <a:endParaRPr lang="en-US" sz="2800" dirty="0">
              <a:latin typeface="Times New Roman"/>
              <a:ea typeface="Times New Roman"/>
            </a:endParaRPr>
          </a:p>
          <a:p>
            <a:r>
              <a:rPr lang="ar-SA" sz="2800" b="1" dirty="0">
                <a:latin typeface="Times New Roman"/>
                <a:ea typeface="Times New Roman"/>
              </a:rPr>
              <a:t>4- </a:t>
            </a:r>
            <a:r>
              <a:rPr lang="ar-SA" sz="2800" b="1" u="sng" dirty="0" err="1">
                <a:latin typeface="Times New Roman"/>
                <a:ea typeface="Times New Roman"/>
              </a:rPr>
              <a:t>الاقلمة</a:t>
            </a:r>
            <a:r>
              <a:rPr lang="ar-SA" sz="2800" b="1" u="sng" dirty="0">
                <a:latin typeface="Times New Roman"/>
                <a:ea typeface="Times New Roman"/>
              </a:rPr>
              <a:t> للزراعة الميكانيكية</a:t>
            </a:r>
            <a:r>
              <a:rPr lang="ar-SA" sz="2800" b="1" dirty="0">
                <a:latin typeface="Times New Roman"/>
                <a:ea typeface="Times New Roman"/>
              </a:rPr>
              <a:t> :- وذلك عن طريق اجراء تغيرات وراثية </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معينة </a:t>
            </a:r>
            <a:r>
              <a:rPr lang="ar-SA" sz="2800" b="1" dirty="0">
                <a:latin typeface="Times New Roman"/>
                <a:ea typeface="Times New Roman"/>
              </a:rPr>
              <a:t>في النباتات مثل الحصول على اصناف ذات اطوال مناسبة </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للحصاد الميكانيكي </a:t>
            </a:r>
            <a:r>
              <a:rPr lang="ar-SA" sz="2800" b="1" dirty="0">
                <a:latin typeface="Times New Roman"/>
                <a:ea typeface="Times New Roman"/>
              </a:rPr>
              <a:t>والتجانس في اطوال النباتات . </a:t>
            </a:r>
            <a:endParaRPr lang="en-US" sz="2800" dirty="0">
              <a:effectLst/>
              <a:latin typeface="Times New Roman"/>
              <a:ea typeface="Times New Roman"/>
            </a:endParaRPr>
          </a:p>
        </p:txBody>
      </p:sp>
    </p:spTree>
    <p:extLst>
      <p:ext uri="{BB962C8B-B14F-4D97-AF65-F5344CB8AC3E}">
        <p14:creationId xmlns:p14="http://schemas.microsoft.com/office/powerpoint/2010/main" val="191049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428453"/>
            <a:ext cx="8064896" cy="5324535"/>
          </a:xfrm>
          <a:prstGeom prst="rect">
            <a:avLst/>
          </a:prstGeom>
        </p:spPr>
        <p:txBody>
          <a:bodyPr wrap="square">
            <a:spAutoFit/>
          </a:bodyPr>
          <a:lstStyle/>
          <a:p>
            <a:r>
              <a:rPr lang="ar-SA" sz="3200" b="1" u="sng" dirty="0">
                <a:latin typeface="Times New Roman"/>
                <a:ea typeface="Times New Roman"/>
                <a:cs typeface="Simplified Arabic"/>
              </a:rPr>
              <a:t>أنظمة (أنواع) التكاثر في النبات</a:t>
            </a:r>
            <a:r>
              <a:rPr lang="ar-SA" sz="3200" b="1" dirty="0">
                <a:latin typeface="Times New Roman"/>
                <a:ea typeface="Times New Roman"/>
                <a:cs typeface="Simplified Arabic"/>
              </a:rPr>
              <a:t> </a:t>
            </a:r>
            <a:r>
              <a:rPr lang="ar-SA" sz="2800" b="1" dirty="0">
                <a:latin typeface="Times New Roman"/>
                <a:ea typeface="Times New Roman"/>
                <a:cs typeface="Simplified Arabic"/>
              </a:rPr>
              <a:t>:-</a:t>
            </a:r>
            <a:endParaRPr lang="en-US" sz="2800" dirty="0">
              <a:latin typeface="Times New Roman"/>
              <a:ea typeface="Times New Roman"/>
            </a:endParaRPr>
          </a:p>
          <a:p>
            <a:r>
              <a:rPr lang="ar-SA" sz="2800" b="1" dirty="0">
                <a:latin typeface="Times New Roman"/>
                <a:ea typeface="Times New Roman"/>
                <a:cs typeface="Simplified Arabic"/>
              </a:rPr>
              <a:t>1- </a:t>
            </a:r>
            <a:r>
              <a:rPr lang="ar-SA" sz="2800" b="1" u="sng" dirty="0">
                <a:latin typeface="Times New Roman"/>
                <a:ea typeface="Times New Roman"/>
                <a:cs typeface="Simplified Arabic"/>
              </a:rPr>
              <a:t>التكاثر الجنسي</a:t>
            </a:r>
            <a:r>
              <a:rPr lang="ar-SA" sz="2800" b="1" dirty="0">
                <a:latin typeface="Times New Roman"/>
                <a:ea typeface="Times New Roman"/>
                <a:cs typeface="Simplified Arabic"/>
              </a:rPr>
              <a:t> :- الذي يحصل بواسطة البذور .(ويعتبر هذا </a:t>
            </a:r>
            <a:endParaRPr lang="ar-IQ" sz="2800" b="1" dirty="0" smtClean="0">
              <a:latin typeface="Times New Roman"/>
              <a:ea typeface="Times New Roman"/>
              <a:cs typeface="Simplified Arabic"/>
            </a:endParaRPr>
          </a:p>
          <a:p>
            <a:r>
              <a:rPr lang="ar-IQ" sz="2800" b="1" dirty="0">
                <a:latin typeface="Times New Roman"/>
                <a:ea typeface="Times New Roman"/>
                <a:cs typeface="Simplified Arabic"/>
              </a:rPr>
              <a:t> </a:t>
            </a:r>
            <a:r>
              <a:rPr lang="ar-IQ" sz="2800" b="1" dirty="0" smtClean="0">
                <a:latin typeface="Times New Roman"/>
                <a:ea typeface="Times New Roman"/>
                <a:cs typeface="Simplified Arabic"/>
              </a:rPr>
              <a:t>    </a:t>
            </a:r>
            <a:r>
              <a:rPr lang="ar-SA" sz="2800" b="1" dirty="0" smtClean="0">
                <a:latin typeface="Times New Roman"/>
                <a:ea typeface="Times New Roman"/>
                <a:cs typeface="Simplified Arabic"/>
              </a:rPr>
              <a:t>النوع </a:t>
            </a:r>
            <a:r>
              <a:rPr lang="ar-SA" sz="2800" b="1" dirty="0">
                <a:latin typeface="Times New Roman"/>
                <a:ea typeface="Times New Roman"/>
                <a:cs typeface="Simplified Arabic"/>
              </a:rPr>
              <a:t>من التكاثر هو الاكثر اهمية في دراستنا).</a:t>
            </a:r>
            <a:endParaRPr lang="en-US" sz="2800" dirty="0">
              <a:latin typeface="Times New Roman"/>
              <a:ea typeface="Times New Roman"/>
            </a:endParaRPr>
          </a:p>
          <a:p>
            <a:r>
              <a:rPr lang="ar-SA" sz="2800" b="1" dirty="0">
                <a:latin typeface="Times New Roman"/>
                <a:ea typeface="Times New Roman"/>
                <a:cs typeface="Simplified Arabic"/>
              </a:rPr>
              <a:t>2- </a:t>
            </a:r>
            <a:r>
              <a:rPr lang="ar-SA" sz="2800" b="1" u="sng" dirty="0">
                <a:latin typeface="Times New Roman"/>
                <a:ea typeface="Times New Roman"/>
                <a:cs typeface="Simplified Arabic"/>
              </a:rPr>
              <a:t>التكاثر </a:t>
            </a:r>
            <a:r>
              <a:rPr lang="ar-SA" sz="2800" b="1" u="sng" dirty="0" err="1">
                <a:latin typeface="Times New Roman"/>
                <a:ea typeface="Times New Roman"/>
                <a:cs typeface="Simplified Arabic"/>
              </a:rPr>
              <a:t>اللاجنسي</a:t>
            </a:r>
            <a:r>
              <a:rPr lang="ar-SA" sz="2800" b="1" u="sng" dirty="0">
                <a:latin typeface="Times New Roman"/>
                <a:ea typeface="Times New Roman"/>
                <a:cs typeface="Simplified Arabic"/>
              </a:rPr>
              <a:t> (الخضري)</a:t>
            </a:r>
            <a:r>
              <a:rPr lang="ar-SA" sz="2800" b="1" dirty="0">
                <a:latin typeface="Times New Roman"/>
                <a:ea typeface="Times New Roman"/>
                <a:cs typeface="Simplified Arabic"/>
              </a:rPr>
              <a:t> :-  الذي يحصل بواسطة الابصال و </a:t>
            </a:r>
            <a:endParaRPr lang="ar-IQ" sz="2800" b="1" dirty="0" smtClean="0">
              <a:latin typeface="Times New Roman"/>
              <a:ea typeface="Times New Roman"/>
              <a:cs typeface="Simplified Arabic"/>
            </a:endParaRPr>
          </a:p>
          <a:p>
            <a:r>
              <a:rPr lang="ar-IQ" sz="2800" b="1" dirty="0">
                <a:latin typeface="Times New Roman"/>
                <a:ea typeface="Times New Roman"/>
                <a:cs typeface="Simplified Arabic"/>
              </a:rPr>
              <a:t> </a:t>
            </a:r>
            <a:r>
              <a:rPr lang="ar-IQ" sz="2800" b="1" dirty="0" smtClean="0">
                <a:latin typeface="Times New Roman"/>
                <a:ea typeface="Times New Roman"/>
                <a:cs typeface="Simplified Arabic"/>
              </a:rPr>
              <a:t>    </a:t>
            </a:r>
            <a:r>
              <a:rPr lang="ar-SA" sz="2800" b="1" dirty="0" smtClean="0">
                <a:latin typeface="Times New Roman"/>
                <a:ea typeface="Times New Roman"/>
                <a:cs typeface="Simplified Arabic"/>
              </a:rPr>
              <a:t>الاقلام </a:t>
            </a:r>
            <a:r>
              <a:rPr lang="ar-SA" sz="2800" b="1" dirty="0">
                <a:latin typeface="Times New Roman"/>
                <a:ea typeface="Times New Roman"/>
                <a:cs typeface="Simplified Arabic"/>
              </a:rPr>
              <a:t>و الكرومات .</a:t>
            </a:r>
            <a:endParaRPr lang="en-US" sz="2800" dirty="0">
              <a:latin typeface="Times New Roman"/>
              <a:ea typeface="Times New Roman"/>
            </a:endParaRPr>
          </a:p>
          <a:p>
            <a:r>
              <a:rPr lang="ar-SA" sz="2800" b="1" u="sng" dirty="0">
                <a:latin typeface="Times New Roman"/>
                <a:ea typeface="Times New Roman"/>
                <a:cs typeface="Simplified Arabic"/>
              </a:rPr>
              <a:t>التكاثر الجنسي في نباتات المحاصيل</a:t>
            </a:r>
            <a:r>
              <a:rPr lang="ar-SA" sz="2800" b="1" dirty="0">
                <a:latin typeface="Times New Roman"/>
                <a:ea typeface="Times New Roman"/>
                <a:cs typeface="Simplified Arabic"/>
              </a:rPr>
              <a:t> :- في التكاثر الجنسي نحصل على النسل الناتج من اتحاد </a:t>
            </a:r>
            <a:r>
              <a:rPr lang="ar-SA" sz="2800" b="1" dirty="0" err="1">
                <a:latin typeface="Times New Roman"/>
                <a:ea typeface="Times New Roman"/>
                <a:cs typeface="Simplified Arabic"/>
              </a:rPr>
              <a:t>الكميتات</a:t>
            </a:r>
            <a:r>
              <a:rPr lang="ar-SA" sz="2800" b="1" dirty="0">
                <a:latin typeface="Times New Roman"/>
                <a:ea typeface="Times New Roman"/>
                <a:cs typeface="Simplified Arabic"/>
              </a:rPr>
              <a:t> الذكرية والانثوية ولا يمكن الحصول على مديات واسعة من التباين الوراثي في النباتات الا عن طريق التكاثر الجنسي والتي تعتبر الزهرة العضو الذي يحدث فيه هذه العملية بشكل عام </a:t>
            </a:r>
            <a:r>
              <a:rPr lang="ar-SA" sz="2800" b="1" u="sng" dirty="0">
                <a:latin typeface="Times New Roman"/>
                <a:ea typeface="Times New Roman"/>
                <a:cs typeface="Simplified Arabic"/>
              </a:rPr>
              <a:t>تتكون الزهرة من اربعة اجزاء هي</a:t>
            </a:r>
            <a:r>
              <a:rPr lang="ar-SA" sz="2800" b="1" dirty="0">
                <a:latin typeface="Times New Roman"/>
                <a:ea typeface="Times New Roman"/>
                <a:cs typeface="Simplified Arabic"/>
              </a:rPr>
              <a:t> :- </a:t>
            </a:r>
            <a:endParaRPr lang="ar-IQ" sz="2800" b="1" dirty="0" smtClean="0">
              <a:latin typeface="Times New Roman"/>
              <a:ea typeface="Times New Roman"/>
              <a:cs typeface="Simplified Arabic"/>
            </a:endParaRPr>
          </a:p>
          <a:p>
            <a:r>
              <a:rPr lang="ar-IQ" sz="2800" b="1" dirty="0" smtClean="0">
                <a:latin typeface="Times New Roman"/>
                <a:ea typeface="Times New Roman"/>
                <a:cs typeface="Simplified Arabic"/>
              </a:rPr>
              <a:t>1</a:t>
            </a:r>
            <a:r>
              <a:rPr lang="ar-SA" sz="2800" b="1" dirty="0" smtClean="0">
                <a:latin typeface="Times New Roman"/>
                <a:ea typeface="Times New Roman"/>
                <a:cs typeface="Simplified Arabic"/>
              </a:rPr>
              <a:t>- </a:t>
            </a:r>
            <a:r>
              <a:rPr lang="ar-SA" sz="2800" b="1" dirty="0">
                <a:latin typeface="Times New Roman"/>
                <a:ea typeface="Times New Roman"/>
              </a:rPr>
              <a:t>الكأس </a:t>
            </a:r>
            <a:r>
              <a:rPr lang="en-US" sz="2800" b="1" dirty="0">
                <a:latin typeface="Times New Roman"/>
                <a:ea typeface="Times New Roman"/>
              </a:rPr>
              <a:t>Calyx</a:t>
            </a:r>
            <a:r>
              <a:rPr lang="ar-SA" sz="2800" b="1" dirty="0">
                <a:latin typeface="Times New Roman"/>
                <a:ea typeface="Times New Roman"/>
              </a:rPr>
              <a:t>  2- التويج </a:t>
            </a:r>
            <a:r>
              <a:rPr lang="en-US" sz="2800" b="1" dirty="0">
                <a:latin typeface="Times New Roman"/>
                <a:ea typeface="Times New Roman"/>
              </a:rPr>
              <a:t>Corolla</a:t>
            </a:r>
            <a:r>
              <a:rPr lang="ar-SA" sz="2800" b="1" dirty="0">
                <a:latin typeface="Times New Roman"/>
                <a:ea typeface="Times New Roman"/>
              </a:rPr>
              <a:t> </a:t>
            </a:r>
            <a:endParaRPr lang="ar-IQ" sz="2800" b="1" dirty="0" smtClean="0">
              <a:latin typeface="Times New Roman"/>
              <a:ea typeface="Times New Roman"/>
            </a:endParaRPr>
          </a:p>
          <a:p>
            <a:r>
              <a:rPr lang="ar-IQ" sz="2800" b="1" dirty="0" smtClean="0">
                <a:latin typeface="Times New Roman"/>
                <a:ea typeface="Times New Roman"/>
              </a:rPr>
              <a:t>3</a:t>
            </a:r>
            <a:r>
              <a:rPr lang="ar-SA" sz="2800" b="1" dirty="0" smtClean="0">
                <a:latin typeface="Times New Roman"/>
                <a:ea typeface="Times New Roman"/>
              </a:rPr>
              <a:t>- </a:t>
            </a:r>
            <a:r>
              <a:rPr lang="ar-SA" sz="2800" b="1" dirty="0">
                <a:latin typeface="Times New Roman"/>
                <a:ea typeface="Times New Roman"/>
              </a:rPr>
              <a:t>الاسدية  </a:t>
            </a:r>
            <a:r>
              <a:rPr lang="en-US" sz="2800" b="1" dirty="0" err="1">
                <a:latin typeface="Times New Roman"/>
                <a:ea typeface="Times New Roman"/>
              </a:rPr>
              <a:t>Pistill</a:t>
            </a:r>
            <a:r>
              <a:rPr lang="ar-SA" sz="2800" b="1" dirty="0">
                <a:latin typeface="Times New Roman"/>
                <a:ea typeface="Times New Roman"/>
              </a:rPr>
              <a:t> </a:t>
            </a:r>
            <a:r>
              <a:rPr lang="ar-SA" sz="2800" b="1" dirty="0" smtClean="0">
                <a:latin typeface="Times New Roman"/>
                <a:ea typeface="Times New Roman"/>
              </a:rPr>
              <a:t>4</a:t>
            </a:r>
            <a:r>
              <a:rPr lang="ar-IQ" sz="2800" b="1" dirty="0" smtClean="0">
                <a:latin typeface="Times New Roman"/>
                <a:ea typeface="Times New Roman"/>
              </a:rPr>
              <a:t>-</a:t>
            </a:r>
            <a:r>
              <a:rPr lang="ar-SA" sz="2800" b="1" dirty="0" smtClean="0">
                <a:latin typeface="Times New Roman"/>
                <a:ea typeface="Times New Roman"/>
              </a:rPr>
              <a:t> </a:t>
            </a:r>
            <a:r>
              <a:rPr lang="ar-SA" sz="2800" b="1" dirty="0">
                <a:latin typeface="Times New Roman"/>
                <a:ea typeface="Times New Roman"/>
              </a:rPr>
              <a:t>المدقة </a:t>
            </a:r>
            <a:r>
              <a:rPr lang="en-US" sz="2800" b="1" dirty="0">
                <a:latin typeface="Times New Roman"/>
                <a:ea typeface="Times New Roman"/>
              </a:rPr>
              <a:t>Stamens</a:t>
            </a:r>
            <a:endParaRPr lang="en-US" sz="2800" dirty="0">
              <a:effectLst/>
              <a:latin typeface="Times New Roman"/>
              <a:ea typeface="Times New Roman"/>
            </a:endParaRPr>
          </a:p>
        </p:txBody>
      </p:sp>
    </p:spTree>
    <p:extLst>
      <p:ext uri="{BB962C8B-B14F-4D97-AF65-F5344CB8AC3E}">
        <p14:creationId xmlns:p14="http://schemas.microsoft.com/office/powerpoint/2010/main" val="230487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28179"/>
            <a:ext cx="8568952" cy="5016758"/>
          </a:xfrm>
          <a:prstGeom prst="rect">
            <a:avLst/>
          </a:prstGeom>
        </p:spPr>
        <p:txBody>
          <a:bodyPr wrap="square">
            <a:spAutoFit/>
          </a:bodyPr>
          <a:lstStyle/>
          <a:p>
            <a:r>
              <a:rPr lang="ar-IQ" sz="3200" b="1" u="sng" dirty="0">
                <a:latin typeface="Times New Roman"/>
                <a:ea typeface="Times New Roman"/>
              </a:rPr>
              <a:t>أشكال الازهار</a:t>
            </a:r>
            <a:r>
              <a:rPr lang="ar-IQ" sz="3200" b="1" dirty="0">
                <a:latin typeface="Times New Roman"/>
                <a:ea typeface="Times New Roman"/>
              </a:rPr>
              <a:t> </a:t>
            </a:r>
            <a:r>
              <a:rPr lang="ar-IQ" sz="2400" b="1" dirty="0">
                <a:latin typeface="Times New Roman"/>
                <a:ea typeface="Times New Roman"/>
              </a:rPr>
              <a:t>:- توجد الازهار في النباتات على عدة أشكال هي :-</a:t>
            </a:r>
            <a:endParaRPr lang="en-US" sz="2400" dirty="0">
              <a:latin typeface="Times New Roman"/>
              <a:ea typeface="Times New Roman"/>
            </a:endParaRPr>
          </a:p>
          <a:p>
            <a:r>
              <a:rPr lang="ar-IQ" sz="2400" b="1" dirty="0">
                <a:latin typeface="Times New Roman"/>
                <a:ea typeface="Times New Roman"/>
              </a:rPr>
              <a:t>1- </a:t>
            </a:r>
            <a:r>
              <a:rPr lang="ar-IQ" sz="2400" b="1" u="sng" dirty="0">
                <a:latin typeface="Times New Roman"/>
                <a:ea typeface="Times New Roman"/>
              </a:rPr>
              <a:t>الازهار الكاملة</a:t>
            </a:r>
            <a:r>
              <a:rPr lang="ar-IQ" sz="2400" b="1" dirty="0">
                <a:latin typeface="Times New Roman"/>
                <a:ea typeface="Times New Roman"/>
              </a:rPr>
              <a:t>:- وهي الازهار التي تحتوي على الاعضاء الاساسية (</a:t>
            </a:r>
            <a:r>
              <a:rPr lang="ar-IQ" sz="2400" b="1" dirty="0" smtClean="0">
                <a:latin typeface="Times New Roman"/>
                <a:ea typeface="Times New Roman"/>
              </a:rPr>
              <a:t>الاسدية</a:t>
            </a:r>
          </a:p>
          <a:p>
            <a:r>
              <a:rPr lang="ar-IQ" sz="2400" b="1" dirty="0">
                <a:latin typeface="Times New Roman"/>
                <a:ea typeface="Times New Roman"/>
              </a:rPr>
              <a:t> </a:t>
            </a:r>
            <a:r>
              <a:rPr lang="ar-IQ" sz="2400" b="1" dirty="0" smtClean="0">
                <a:latin typeface="Times New Roman"/>
                <a:ea typeface="Times New Roman"/>
              </a:rPr>
              <a:t>    </a:t>
            </a:r>
            <a:r>
              <a:rPr lang="ar-IQ" sz="2400" b="1" dirty="0" err="1">
                <a:latin typeface="Times New Roman"/>
                <a:ea typeface="Times New Roman"/>
              </a:rPr>
              <a:t>والمدقات</a:t>
            </a:r>
            <a:r>
              <a:rPr lang="ar-IQ" sz="2400" b="1" dirty="0">
                <a:latin typeface="Times New Roman"/>
                <a:ea typeface="Times New Roman"/>
              </a:rPr>
              <a:t> ) والغير اساسية(الثانوية) (الكأس والتويج) مثل </a:t>
            </a:r>
            <a:r>
              <a:rPr lang="ar-IQ" sz="2400" b="1" dirty="0" smtClean="0">
                <a:latin typeface="Times New Roman"/>
                <a:ea typeface="Times New Roman"/>
              </a:rPr>
              <a:t>ازهار </a:t>
            </a:r>
            <a:r>
              <a:rPr lang="ar-IQ" sz="2400" b="1" dirty="0">
                <a:latin typeface="Times New Roman"/>
                <a:ea typeface="Times New Roman"/>
              </a:rPr>
              <a:t>الكتان والقطن </a:t>
            </a:r>
            <a:endParaRPr lang="ar-IQ" sz="2400" b="1" dirty="0" smtClean="0">
              <a:latin typeface="Times New Roman"/>
              <a:ea typeface="Times New Roman"/>
            </a:endParaRPr>
          </a:p>
          <a:p>
            <a:r>
              <a:rPr lang="ar-IQ" sz="2400" b="1" dirty="0">
                <a:latin typeface="Times New Roman"/>
                <a:ea typeface="Times New Roman"/>
              </a:rPr>
              <a:t> </a:t>
            </a:r>
            <a:r>
              <a:rPr lang="ar-IQ" sz="2400" b="1" dirty="0" smtClean="0">
                <a:latin typeface="Times New Roman"/>
                <a:ea typeface="Times New Roman"/>
              </a:rPr>
              <a:t>    </a:t>
            </a:r>
            <a:r>
              <a:rPr lang="ar-IQ" sz="2400" b="1" dirty="0" err="1" smtClean="0">
                <a:latin typeface="Times New Roman"/>
                <a:ea typeface="Times New Roman"/>
              </a:rPr>
              <a:t>والسلجم</a:t>
            </a:r>
            <a:r>
              <a:rPr lang="ar-IQ" sz="2400" b="1" dirty="0" smtClean="0">
                <a:latin typeface="Times New Roman"/>
                <a:ea typeface="Times New Roman"/>
              </a:rPr>
              <a:t> </a:t>
            </a:r>
            <a:r>
              <a:rPr lang="ar-IQ" sz="2400" b="1" dirty="0">
                <a:latin typeface="Times New Roman"/>
                <a:ea typeface="Times New Roman"/>
              </a:rPr>
              <a:t>.</a:t>
            </a:r>
            <a:endParaRPr lang="en-US" sz="2400" dirty="0">
              <a:latin typeface="Times New Roman"/>
              <a:ea typeface="Times New Roman"/>
            </a:endParaRPr>
          </a:p>
          <a:p>
            <a:r>
              <a:rPr lang="ar-IQ" sz="2400" b="1" dirty="0">
                <a:latin typeface="Times New Roman"/>
                <a:ea typeface="Times New Roman"/>
              </a:rPr>
              <a:t>2- </a:t>
            </a:r>
            <a:r>
              <a:rPr lang="ar-IQ" sz="2400" b="1" u="sng" dirty="0">
                <a:latin typeface="Times New Roman"/>
                <a:ea typeface="Times New Roman"/>
              </a:rPr>
              <a:t>الازهار الغير كاملة</a:t>
            </a:r>
            <a:r>
              <a:rPr lang="ar-IQ" sz="2400" b="1" dirty="0">
                <a:latin typeface="Times New Roman"/>
                <a:ea typeface="Times New Roman"/>
              </a:rPr>
              <a:t> :- وهي الازهار التي تحتوي على اعضاء التذكير والتأنيث فقط </a:t>
            </a:r>
            <a:endParaRPr lang="ar-IQ" sz="2400" b="1" dirty="0" smtClean="0">
              <a:latin typeface="Times New Roman"/>
              <a:ea typeface="Times New Roman"/>
            </a:endParaRPr>
          </a:p>
          <a:p>
            <a:r>
              <a:rPr lang="ar-IQ" sz="2400" b="1" dirty="0">
                <a:latin typeface="Times New Roman"/>
                <a:ea typeface="Times New Roman"/>
              </a:rPr>
              <a:t> </a:t>
            </a:r>
            <a:r>
              <a:rPr lang="ar-IQ" sz="2400" b="1" dirty="0" smtClean="0">
                <a:latin typeface="Times New Roman"/>
                <a:ea typeface="Times New Roman"/>
              </a:rPr>
              <a:t>    مثل </a:t>
            </a:r>
            <a:r>
              <a:rPr lang="ar-IQ" sz="2400" b="1" dirty="0">
                <a:latin typeface="Times New Roman"/>
                <a:ea typeface="Times New Roman"/>
              </a:rPr>
              <a:t>ازهار العائلة النجيلية (الحنطة والشعير) </a:t>
            </a:r>
            <a:r>
              <a:rPr lang="ar-IQ" sz="2400" b="1" dirty="0" smtClean="0">
                <a:latin typeface="Times New Roman"/>
                <a:ea typeface="Times New Roman"/>
              </a:rPr>
              <a:t>.</a:t>
            </a:r>
          </a:p>
          <a:p>
            <a:r>
              <a:rPr lang="ar-IQ" sz="2400" b="1" dirty="0" smtClean="0">
                <a:latin typeface="Times New Roman"/>
                <a:ea typeface="Times New Roman"/>
              </a:rPr>
              <a:t>3- </a:t>
            </a:r>
            <a:r>
              <a:rPr lang="ar-IQ" sz="2400" b="1" u="sng" dirty="0">
                <a:latin typeface="Times New Roman"/>
                <a:ea typeface="Times New Roman"/>
              </a:rPr>
              <a:t>الازهار التامة</a:t>
            </a:r>
            <a:r>
              <a:rPr lang="ar-IQ" sz="2400" b="1" dirty="0">
                <a:latin typeface="Times New Roman"/>
                <a:ea typeface="Times New Roman"/>
              </a:rPr>
              <a:t> :- تحتوي على الاعضاء الانثوية والذكرية .</a:t>
            </a:r>
            <a:endParaRPr lang="en-US" sz="2400" dirty="0">
              <a:latin typeface="Times New Roman"/>
              <a:ea typeface="Times New Roman"/>
            </a:endParaRPr>
          </a:p>
          <a:p>
            <a:r>
              <a:rPr lang="ar-IQ" sz="2400" b="1" dirty="0">
                <a:latin typeface="Times New Roman"/>
                <a:ea typeface="Times New Roman"/>
              </a:rPr>
              <a:t>4- </a:t>
            </a:r>
            <a:r>
              <a:rPr lang="ar-IQ" sz="2400" b="1" u="sng" dirty="0">
                <a:latin typeface="Times New Roman"/>
                <a:ea typeface="Times New Roman"/>
              </a:rPr>
              <a:t>الازهار غير التامة</a:t>
            </a:r>
            <a:r>
              <a:rPr lang="ar-IQ" sz="2400" b="1" dirty="0">
                <a:latin typeface="Times New Roman"/>
                <a:ea typeface="Times New Roman"/>
              </a:rPr>
              <a:t>:- تحتوي اما على اعضاء ذكرية او اعضاء انثوية وهذا النوع </a:t>
            </a:r>
            <a:endParaRPr lang="ar-IQ" sz="2400" b="1" dirty="0" smtClean="0">
              <a:latin typeface="Times New Roman"/>
              <a:ea typeface="Times New Roman"/>
            </a:endParaRPr>
          </a:p>
          <a:p>
            <a:r>
              <a:rPr lang="ar-IQ" sz="2400" b="1" dirty="0">
                <a:latin typeface="Times New Roman"/>
                <a:ea typeface="Times New Roman"/>
              </a:rPr>
              <a:t> </a:t>
            </a:r>
            <a:r>
              <a:rPr lang="ar-IQ" sz="2400" b="1" dirty="0" smtClean="0">
                <a:latin typeface="Times New Roman"/>
                <a:ea typeface="Times New Roman"/>
              </a:rPr>
              <a:t>   من </a:t>
            </a:r>
            <a:r>
              <a:rPr lang="ar-IQ" sz="2400" b="1" dirty="0">
                <a:latin typeface="Times New Roman"/>
                <a:ea typeface="Times New Roman"/>
              </a:rPr>
              <a:t>الازهار كما في الذرة البيضاء .</a:t>
            </a:r>
            <a:endParaRPr lang="en-US" sz="2400" dirty="0">
              <a:latin typeface="Times New Roman"/>
              <a:ea typeface="Times New Roman"/>
            </a:endParaRPr>
          </a:p>
          <a:p>
            <a:r>
              <a:rPr lang="ar-IQ" sz="2400" b="1" dirty="0">
                <a:latin typeface="Times New Roman"/>
                <a:ea typeface="Times New Roman"/>
              </a:rPr>
              <a:t>5- </a:t>
            </a:r>
            <a:r>
              <a:rPr lang="ar-IQ" sz="2400" b="1" u="sng" dirty="0">
                <a:latin typeface="Times New Roman"/>
                <a:ea typeface="Times New Roman"/>
              </a:rPr>
              <a:t>الازهار وحيدة الجنس</a:t>
            </a:r>
            <a:r>
              <a:rPr lang="ar-IQ" sz="2400" b="1" dirty="0">
                <a:latin typeface="Times New Roman"/>
                <a:ea typeface="Times New Roman"/>
              </a:rPr>
              <a:t> :- أي يكون هنالك ازهار مذكرة و اخرى مؤنثة مفصولتان </a:t>
            </a:r>
            <a:endParaRPr lang="ar-IQ" sz="2400" b="1" dirty="0" smtClean="0">
              <a:latin typeface="Times New Roman"/>
              <a:ea typeface="Times New Roman"/>
            </a:endParaRPr>
          </a:p>
          <a:p>
            <a:r>
              <a:rPr lang="ar-IQ" sz="2400" b="1" dirty="0">
                <a:latin typeface="Times New Roman"/>
                <a:ea typeface="Times New Roman"/>
              </a:rPr>
              <a:t> </a:t>
            </a:r>
            <a:r>
              <a:rPr lang="ar-IQ" sz="2400" b="1" dirty="0" smtClean="0">
                <a:latin typeface="Times New Roman"/>
                <a:ea typeface="Times New Roman"/>
              </a:rPr>
              <a:t>   عن </a:t>
            </a:r>
            <a:r>
              <a:rPr lang="ar-IQ" sz="2400" b="1" dirty="0">
                <a:latin typeface="Times New Roman"/>
                <a:ea typeface="Times New Roman"/>
              </a:rPr>
              <a:t>بعضهما البعض في محصول معين كما في محصول الذرة الصفراء ، عندما </a:t>
            </a:r>
            <a:endParaRPr lang="ar-IQ" sz="2400" b="1" dirty="0" smtClean="0">
              <a:latin typeface="Times New Roman"/>
              <a:ea typeface="Times New Roman"/>
            </a:endParaRPr>
          </a:p>
          <a:p>
            <a:r>
              <a:rPr lang="ar-IQ" sz="2400" b="1" dirty="0">
                <a:latin typeface="Times New Roman"/>
                <a:ea typeface="Times New Roman"/>
              </a:rPr>
              <a:t> </a:t>
            </a:r>
            <a:r>
              <a:rPr lang="ar-IQ" sz="2400" b="1" dirty="0" smtClean="0">
                <a:latin typeface="Times New Roman"/>
                <a:ea typeface="Times New Roman"/>
              </a:rPr>
              <a:t>   تكون </a:t>
            </a:r>
            <a:r>
              <a:rPr lang="ar-IQ" sz="2400" b="1" dirty="0">
                <a:latin typeface="Times New Roman"/>
                <a:ea typeface="Times New Roman"/>
              </a:rPr>
              <a:t>هذه الازهار على نفس النبات تسمى احادية المسكن او ان الازهار المذكرة </a:t>
            </a:r>
            <a:endParaRPr lang="ar-IQ" sz="2400" b="1" dirty="0" smtClean="0">
              <a:latin typeface="Times New Roman"/>
              <a:ea typeface="Times New Roman"/>
            </a:endParaRPr>
          </a:p>
          <a:p>
            <a:r>
              <a:rPr lang="ar-IQ" sz="2400" b="1" dirty="0">
                <a:latin typeface="Times New Roman"/>
                <a:ea typeface="Times New Roman"/>
              </a:rPr>
              <a:t> </a:t>
            </a:r>
            <a:r>
              <a:rPr lang="ar-IQ" sz="2400" b="1" dirty="0" smtClean="0">
                <a:latin typeface="Times New Roman"/>
                <a:ea typeface="Times New Roman"/>
              </a:rPr>
              <a:t>   او </a:t>
            </a:r>
            <a:r>
              <a:rPr lang="ar-IQ" sz="2400" b="1" dirty="0">
                <a:latin typeface="Times New Roman"/>
                <a:ea typeface="Times New Roman"/>
              </a:rPr>
              <a:t>المؤنثة واقعة على نباتات مختلفة لذلك فأنها ثنائية المسكن كما في ازهار القنب .</a:t>
            </a:r>
            <a:endParaRPr lang="en-US" sz="2400" dirty="0">
              <a:effectLst/>
              <a:latin typeface="Times New Roman"/>
              <a:ea typeface="Times New Roman"/>
            </a:endParaRPr>
          </a:p>
        </p:txBody>
      </p:sp>
    </p:spTree>
    <p:extLst>
      <p:ext uri="{BB962C8B-B14F-4D97-AF65-F5344CB8AC3E}">
        <p14:creationId xmlns:p14="http://schemas.microsoft.com/office/powerpoint/2010/main" val="428197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TotalTime>
  <Words>508</Words>
  <Application>Microsoft Office PowerPoint</Application>
  <PresentationFormat>عرض على الشاشة (3:4)‏</PresentationFormat>
  <Paragraphs>40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cp:revision>
  <dcterms:created xsi:type="dcterms:W3CDTF">2020-05-05T07:42:21Z</dcterms:created>
  <dcterms:modified xsi:type="dcterms:W3CDTF">2020-05-05T07:48:59Z</dcterms:modified>
</cp:coreProperties>
</file>